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regular.fntdata"/><Relationship Id="rId21" Type="http://schemas.openxmlformats.org/officeDocument/2006/relationships/slide" Target="slides/slide16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6c5ed551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c6c5ed551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6c5ed551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c6c5ed551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690f70be7_3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c690f70be7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690f70be7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c690f70be7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6334efd1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c6334efd1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6334efd1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c6334efd1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c6334efd1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c6334efd1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6334efd16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6334efd16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6334efd16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6334efd16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6334efd16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c6334efd16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6334efd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c6334efd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690f70be7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c690f70be7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6334efd1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c6334efd1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6c5ed551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c6c5ed551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6334efd1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c6334efd1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hyperlink" Target="http://3.254.140.106/d/cdgbwxnexse80a/final-project?orgId=1&amp;from=1711086487638&amp;to=1711108087638&amp;viewPanel=2" TargetMode="External"/><Relationship Id="rId6" Type="http://schemas.openxmlformats.org/officeDocument/2006/relationships/hyperlink" Target="http://3.254.140.106/d/cdgbwxnexse80a/final-project?orgId=1&amp;from=1711086462582&amp;to=1711108062582&amp;viewPanel=3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hyperlink" Target="http://3.254.140.106/d/cdgbwxnexse80a/final-project?orgId=1&amp;from=1711429614291&amp;to=1711451214291&amp;viewPanel=3" TargetMode="External"/><Relationship Id="rId5" Type="http://schemas.openxmlformats.org/officeDocument/2006/relationships/image" Target="../media/image9.png"/><Relationship Id="rId6" Type="http://schemas.openxmlformats.org/officeDocument/2006/relationships/hyperlink" Target="http://3.254.140.106/d/cdgbwxnexse80a/final-project?orgId=1&amp;viewPanel=5&amp;from=1711426346838&amp;to=1711447946839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hyperlink" Target="http://3.254.140.106/d/cdgbwxnexse80a/final-project?orgId=1&amp;from=1711086589084&amp;to=1711108189084&amp;viewPanel=1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10" Type="http://schemas.openxmlformats.org/officeDocument/2006/relationships/image" Target="../media/image24.png"/><Relationship Id="rId9" Type="http://schemas.openxmlformats.org/officeDocument/2006/relationships/image" Target="../media/image25.png"/><Relationship Id="rId5" Type="http://schemas.openxmlformats.org/officeDocument/2006/relationships/image" Target="../media/image8.png"/><Relationship Id="rId6" Type="http://schemas.openxmlformats.org/officeDocument/2006/relationships/image" Target="../media/image23.png"/><Relationship Id="rId7" Type="http://schemas.openxmlformats.org/officeDocument/2006/relationships/image" Target="../media/image13.png"/><Relationship Id="rId8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439975" y="465825"/>
            <a:ext cx="6603900" cy="12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u="sng">
                <a:solidFill>
                  <a:schemeClr val="dk2"/>
                </a:solidFill>
              </a:rPr>
              <a:t>ETL Pipeline For Global Cafe </a:t>
            </a:r>
            <a:endParaRPr sz="3800" u="sng">
              <a:solidFill>
                <a:schemeClr val="dk2"/>
              </a:solidFill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284900" y="1588875"/>
            <a:ext cx="6235200" cy="30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/>
              <a:t>Team Brewtopia</a:t>
            </a:r>
            <a:endParaRPr sz="21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 Imran (Scrum Master)</a:t>
            </a:r>
            <a:endParaRPr sz="2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 </a:t>
            </a:r>
            <a:endParaRPr sz="2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2"/>
          <p:cNvPicPr preferRelativeResize="0"/>
          <p:nvPr/>
        </p:nvPicPr>
        <p:blipFill rotWithShape="1">
          <a:blip r:embed="rId3">
            <a:alphaModFix/>
          </a:blip>
          <a:srcRect b="0" l="0" r="0" t="5401"/>
          <a:stretch/>
        </p:blipFill>
        <p:spPr>
          <a:xfrm>
            <a:off x="0" y="208300"/>
            <a:ext cx="5875426" cy="231355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5400000" dist="19050">
              <a:schemeClr val="lt2">
                <a:alpha val="50000"/>
              </a:schemeClr>
            </a:outerShdw>
          </a:effectLst>
        </p:spPr>
      </p:pic>
      <p:pic>
        <p:nvPicPr>
          <p:cNvPr id="224" name="Google Shape;2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000" y="2457357"/>
            <a:ext cx="5486751" cy="2586493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5400000" dist="19050">
              <a:schemeClr val="lt2">
                <a:alpha val="50000"/>
              </a:schemeClr>
            </a:outerShdw>
          </a:effectLst>
        </p:spPr>
      </p:pic>
      <p:sp>
        <p:nvSpPr>
          <p:cNvPr id="225" name="Google Shape;225;p22"/>
          <p:cNvSpPr txBox="1"/>
          <p:nvPr/>
        </p:nvSpPr>
        <p:spPr>
          <a:xfrm>
            <a:off x="5949513" y="2055650"/>
            <a:ext cx="488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Top 5 Selling Products</a:t>
            </a:r>
            <a:endParaRPr sz="2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1062325" y="-125775"/>
            <a:ext cx="372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Top 5 Grossing </a:t>
            </a:r>
            <a:r>
              <a:rPr lang="en" sz="24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Products</a:t>
            </a:r>
            <a:endParaRPr sz="2400" u="sng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355825" y="2540350"/>
            <a:ext cx="3021000" cy="25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Recommendation</a:t>
            </a:r>
            <a:r>
              <a:rPr lang="en" sz="13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Increase the marketing for Large Flavoured latte - hazelnut to sell more product.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Increasing the price of the Regular Mocha.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mplementing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both changes would maximise revenue for the business.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2"/>
          <p:cNvSpPr txBox="1"/>
          <p:nvPr/>
        </p:nvSpPr>
        <p:spPr>
          <a:xfrm>
            <a:off x="6252625" y="-53375"/>
            <a:ext cx="2708400" cy="20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Correlation</a:t>
            </a:r>
            <a:endParaRPr sz="13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Most products correlate between the 2 tables.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However Regular Mocha is the 4th highest selling product but isn't on the top 5 grossing products table and instead Large Flavoured latte - hazelnut is in its place and vise versa. </a:t>
            </a:r>
            <a:endParaRPr sz="12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3"/>
          <p:cNvPicPr preferRelativeResize="0"/>
          <p:nvPr/>
        </p:nvPicPr>
        <p:blipFill rotWithShape="1">
          <a:blip r:embed="rId3">
            <a:alphaModFix/>
          </a:blip>
          <a:srcRect b="0" l="0" r="0" t="9510"/>
          <a:stretch/>
        </p:blipFill>
        <p:spPr>
          <a:xfrm>
            <a:off x="0" y="376475"/>
            <a:ext cx="5471299" cy="213257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chemeClr val="lt2">
                <a:alpha val="50000"/>
              </a:schemeClr>
            </a:outerShdw>
          </a:effectLst>
        </p:spPr>
      </p:pic>
      <p:sp>
        <p:nvSpPr>
          <p:cNvPr id="234" name="Google Shape;234;p23"/>
          <p:cNvSpPr txBox="1"/>
          <p:nvPr/>
        </p:nvSpPr>
        <p:spPr>
          <a:xfrm>
            <a:off x="3127625" y="81525"/>
            <a:ext cx="31215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 u="sng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5" name="Google Shape;235;p23"/>
          <p:cNvSpPr txBox="1"/>
          <p:nvPr/>
        </p:nvSpPr>
        <p:spPr>
          <a:xfrm>
            <a:off x="960225" y="12075"/>
            <a:ext cx="319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Top Grossing Stores</a:t>
            </a:r>
            <a:endParaRPr sz="2400" u="sng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6" name="Google Shape;2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355775"/>
            <a:ext cx="4478074" cy="28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3"/>
          <p:cNvSpPr txBox="1"/>
          <p:nvPr/>
        </p:nvSpPr>
        <p:spPr>
          <a:xfrm>
            <a:off x="6172925" y="1828975"/>
            <a:ext cx="32157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Average Spend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523175" y="2778150"/>
            <a:ext cx="3033900" cy="19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Recommendation</a:t>
            </a:r>
            <a:endParaRPr sz="13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Chesterfield should be promoted and marketed as  the flagship store.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3"/>
          <p:cNvSpPr txBox="1"/>
          <p:nvPr/>
        </p:nvSpPr>
        <p:spPr>
          <a:xfrm>
            <a:off x="6070325" y="212925"/>
            <a:ext cx="28386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Correlation</a:t>
            </a:r>
            <a:endParaRPr sz="13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Both tables show a 1-to-1 correlation between the Top Grossing Stores and the Average Spend per customer.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"/>
          <p:cNvPicPr preferRelativeResize="0"/>
          <p:nvPr/>
        </p:nvPicPr>
        <p:blipFill rotWithShape="1">
          <a:blip r:embed="rId3">
            <a:alphaModFix/>
          </a:blip>
          <a:srcRect b="0" l="29530" r="28600" t="12365"/>
          <a:stretch/>
        </p:blipFill>
        <p:spPr>
          <a:xfrm>
            <a:off x="865075" y="1560825"/>
            <a:ext cx="3552086" cy="3218075"/>
          </a:xfrm>
          <a:prstGeom prst="rect">
            <a:avLst/>
          </a:prstGeom>
          <a:noFill/>
          <a:ln>
            <a:noFill/>
          </a:ln>
          <a:effectLst>
            <a:outerShdw blurRad="342900" rotWithShape="0" algn="bl">
              <a:schemeClr val="lt2">
                <a:alpha val="50000"/>
              </a:schemeClr>
            </a:outerShdw>
          </a:effectLst>
        </p:spPr>
      </p:pic>
      <p:sp>
        <p:nvSpPr>
          <p:cNvPr id="245" name="Google Shape;245;p24"/>
          <p:cNvSpPr txBox="1"/>
          <p:nvPr/>
        </p:nvSpPr>
        <p:spPr>
          <a:xfrm>
            <a:off x="1414738" y="728500"/>
            <a:ext cx="258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Payment Method</a:t>
            </a:r>
            <a:endParaRPr sz="2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4820275" y="1046275"/>
            <a:ext cx="39453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Trends</a:t>
            </a:r>
            <a:endParaRPr sz="15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Similar businesses  going cashless to reflect modern times.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4"/>
          <p:cNvSpPr txBox="1"/>
          <p:nvPr/>
        </p:nvSpPr>
        <p:spPr>
          <a:xfrm>
            <a:off x="4820275" y="2110725"/>
            <a:ext cx="4082100" cy="26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Recommendation</a:t>
            </a:r>
            <a:endParaRPr sz="15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 to follow the trend as cash payments make almost a third of total revenue.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Alternatively, marketing the cafe stores  as a blend between traditional and modern, will make them stand out from the competition. 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Potentially install self service machine to deal with increased traffic in the top grossing store(Chesterfield)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/>
          <p:nvPr>
            <p:ph type="title"/>
          </p:nvPr>
        </p:nvSpPr>
        <p:spPr>
          <a:xfrm>
            <a:off x="649125" y="186150"/>
            <a:ext cx="8142300" cy="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r>
              <a:rPr lang="en" u="sng"/>
              <a:t>Monitoring </a:t>
            </a:r>
            <a:endParaRPr u="sng"/>
          </a:p>
        </p:txBody>
      </p:sp>
      <p:sp>
        <p:nvSpPr>
          <p:cNvPr id="253" name="Google Shape;253;p25"/>
          <p:cNvSpPr txBox="1"/>
          <p:nvPr>
            <p:ph idx="1" type="body"/>
          </p:nvPr>
        </p:nvSpPr>
        <p:spPr>
          <a:xfrm>
            <a:off x="324200" y="1723300"/>
            <a:ext cx="2907300" cy="29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Observe, Collect and Analyze Metrics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Performance, health, and </a:t>
            </a:r>
            <a:r>
              <a:rPr lang="en" sz="1900"/>
              <a:t>behavior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Identify patterns, trends, anomalies, and potential issues.</a:t>
            </a:r>
            <a:endParaRPr sz="1900"/>
          </a:p>
        </p:txBody>
      </p:sp>
      <p:pic>
        <p:nvPicPr>
          <p:cNvPr id="254" name="Google Shape;2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7800" y="791950"/>
            <a:ext cx="5836199" cy="43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Challenges we faced</a:t>
            </a:r>
            <a:endParaRPr u="sng"/>
          </a:p>
        </p:txBody>
      </p:sp>
      <p:sp>
        <p:nvSpPr>
          <p:cNvPr id="260" name="Google Shape;260;p26"/>
          <p:cNvSpPr txBox="1"/>
          <p:nvPr>
            <p:ph idx="1" type="body"/>
          </p:nvPr>
        </p:nvSpPr>
        <p:spPr>
          <a:xfrm>
            <a:off x="677250" y="1786050"/>
            <a:ext cx="4585200" cy="29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AWS 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○"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Lambda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■"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Integrating existing code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■"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Layers - Psycopg2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■"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Loading into Redshift</a:t>
            </a:r>
            <a:endParaRPr sz="1900"/>
          </a:p>
        </p:txBody>
      </p:sp>
      <p:pic>
        <p:nvPicPr>
          <p:cNvPr id="261" name="Google Shape;2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303" y="1392500"/>
            <a:ext cx="3793425" cy="254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Project Reflections</a:t>
            </a:r>
            <a:endParaRPr u="sng"/>
          </a:p>
        </p:txBody>
      </p:sp>
      <p:sp>
        <p:nvSpPr>
          <p:cNvPr id="267" name="Google Shape;267;p27"/>
          <p:cNvSpPr txBox="1"/>
          <p:nvPr>
            <p:ph idx="1" type="body"/>
          </p:nvPr>
        </p:nvSpPr>
        <p:spPr>
          <a:xfrm>
            <a:off x="306900" y="1049500"/>
            <a:ext cx="5587200" cy="3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Meeting the </a:t>
            </a:r>
            <a:r>
              <a:rPr lang="en" sz="1600"/>
              <a:t>requirements</a:t>
            </a:r>
            <a:r>
              <a:rPr lang="en" sz="1600"/>
              <a:t> - </a:t>
            </a:r>
            <a:r>
              <a:rPr lang="en" sz="1600"/>
              <a:t>We were able to create the ETL pipeline to a high standard which allowed us to take messy data and convert this to useful business insights in Grafana.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Agile and SCRUM -</a:t>
            </a:r>
            <a:r>
              <a:rPr lang="en" sz="1600"/>
              <a:t>frameworks allowed us to break tasks down into more manageable chunks. This could also be adapted if needed.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Future additions - </a:t>
            </a:r>
            <a:r>
              <a:rPr lang="en" sz="1600"/>
              <a:t>we can look at adding SQS for added security, durability and availability.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Finally, the introduction of a self service machine could further increase profit margins. </a:t>
            </a:r>
            <a:endParaRPr sz="1600"/>
          </a:p>
        </p:txBody>
      </p:sp>
      <p:pic>
        <p:nvPicPr>
          <p:cNvPr id="268" name="Google Shape;2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425" y="1790388"/>
            <a:ext cx="2945099" cy="1914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276"/>
            <a:ext cx="9144000" cy="5148051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13860000" dist="11430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574350" y="451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Content</a:t>
            </a:r>
            <a:endParaRPr u="sng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303800" y="1259925"/>
            <a:ext cx="7030500" cy="3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Our Approach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Problem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Business Aims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Product Architecture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AWS Services(Cloud)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Implementation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Visualisation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Challenges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Project Reflections</a:t>
            </a:r>
            <a:endParaRPr sz="2000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201" y="1491400"/>
            <a:ext cx="3774600" cy="251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Our Approach</a:t>
            </a:r>
            <a:endParaRPr u="sng"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386" y="1315925"/>
            <a:ext cx="2697789" cy="15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/>
        </p:nvSpPr>
        <p:spPr>
          <a:xfrm>
            <a:off x="214925" y="1390050"/>
            <a:ext cx="5180400" cy="3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 worked in a group of five developers using SCRUM and Agile </a:t>
            </a: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methodologies.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 broke tasks into weekly sprints and assigned tickets to different members of the team.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Maintained constant communication with daily standups and debriefs. Used Slack, Zoom, Trello and Github Repo.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Ensured we had regular check ins with the product owner to clarify any questions and to update him on our progress. 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475" y="2987650"/>
            <a:ext cx="2875602" cy="186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/>
        </p:nvSpPr>
        <p:spPr>
          <a:xfrm>
            <a:off x="6730075" y="2101063"/>
            <a:ext cx="962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Trello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6730075" y="3796500"/>
            <a:ext cx="962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Github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286575" y="342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The Problem</a:t>
            </a:r>
            <a:endParaRPr u="sng"/>
          </a:p>
        </p:txBody>
      </p:sp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741150" y="1467450"/>
            <a:ext cx="50028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software only persists data in a csv format for a single branch every day after the store closes.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csv files often contain unorganised, sensitive and at times incorrect data.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Time consuming + costly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Unable to analyse the data to identify trends.</a:t>
            </a:r>
            <a:endParaRPr sz="2000"/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575" y="3342475"/>
            <a:ext cx="942226" cy="94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6"/>
          <p:cNvSpPr txBox="1"/>
          <p:nvPr/>
        </p:nvSpPr>
        <p:spPr>
          <a:xfrm>
            <a:off x="6880375" y="2512475"/>
            <a:ext cx="14451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VS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4962" y="3342475"/>
            <a:ext cx="942226" cy="94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337" y="3342475"/>
            <a:ext cx="942226" cy="94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812" y="1257087"/>
            <a:ext cx="942226" cy="94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Business Aims</a:t>
            </a:r>
            <a:endParaRPr u="sng"/>
          </a:p>
        </p:txBody>
      </p:sp>
      <p:sp>
        <p:nvSpPr>
          <p:cNvPr id="169" name="Google Shape;169;p17"/>
          <p:cNvSpPr txBox="1"/>
          <p:nvPr>
            <p:ph idx="1" type="body"/>
          </p:nvPr>
        </p:nvSpPr>
        <p:spPr>
          <a:xfrm>
            <a:off x="266225" y="1385950"/>
            <a:ext cx="5596200" cy="32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Collect all the data from all branches at 8pm every night.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Cleanse and transform the data to be normalised.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Load the data into a Database.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Analyse the clean data to provide business insights and decision making.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Save time and money.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Drive business profit and growth margins.</a:t>
            </a:r>
            <a:endParaRPr sz="2000"/>
          </a:p>
        </p:txBody>
      </p:sp>
      <p:pic>
        <p:nvPicPr>
          <p:cNvPr descr="The 5 Biggest Business Trends In 2023 Everyone Must Get Ready For Now"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100" y="1632662"/>
            <a:ext cx="3101175" cy="187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Our Solution</a:t>
            </a:r>
            <a:endParaRPr u="sng"/>
          </a:p>
        </p:txBody>
      </p:sp>
      <p:sp>
        <p:nvSpPr>
          <p:cNvPr id="176" name="Google Shape;176;p18"/>
          <p:cNvSpPr txBox="1"/>
          <p:nvPr>
            <p:ph idx="1" type="body"/>
          </p:nvPr>
        </p:nvSpPr>
        <p:spPr>
          <a:xfrm>
            <a:off x="562625" y="1597875"/>
            <a:ext cx="5737200" cy="32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 create an ETL pipeline on the AWS cloud that extracts the transactional data from all branches, cleanses, normalises and transforms the data.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Analyse the data using a data visualisation tool.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Provide business insights to help drive decision making and increase profit margins.</a:t>
            </a:r>
            <a:endParaRPr sz="2000"/>
          </a:p>
        </p:txBody>
      </p:sp>
      <p:pic>
        <p:nvPicPr>
          <p:cNvPr id="177" name="Google Shape;1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3650" y="2017888"/>
            <a:ext cx="2539375" cy="2127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1318600" y="1233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Product Architecture</a:t>
            </a:r>
            <a:endParaRPr u="sng"/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75" y="814200"/>
            <a:ext cx="8034876" cy="40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type="title"/>
          </p:nvPr>
        </p:nvSpPr>
        <p:spPr>
          <a:xfrm>
            <a:off x="13353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AWS Services (Cloud)</a:t>
            </a:r>
            <a:endParaRPr u="sng"/>
          </a:p>
        </p:txBody>
      </p:sp>
      <p:sp>
        <p:nvSpPr>
          <p:cNvPr id="189" name="Google Shape;189;p20"/>
          <p:cNvSpPr txBox="1"/>
          <p:nvPr>
            <p:ph idx="1" type="body"/>
          </p:nvPr>
        </p:nvSpPr>
        <p:spPr>
          <a:xfrm>
            <a:off x="979775" y="1436050"/>
            <a:ext cx="7030500" cy="3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rabicPeriod"/>
            </a:pPr>
            <a:r>
              <a:rPr lang="en" sz="1400">
                <a:highlight>
                  <a:schemeClr val="dk1"/>
                </a:highlight>
              </a:rPr>
              <a:t>Cost-effectiveness</a:t>
            </a:r>
            <a:endParaRPr sz="1400">
              <a:highlight>
                <a:schemeClr val="dk1"/>
              </a:highlight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lphaLcPeriod"/>
            </a:pPr>
            <a:r>
              <a:rPr lang="en" sz="1400">
                <a:highlight>
                  <a:schemeClr val="dk1"/>
                </a:highlight>
              </a:rPr>
              <a:t>Pay-as-you-go model</a:t>
            </a:r>
            <a:endParaRPr sz="1400">
              <a:highlight>
                <a:schemeClr val="dk1"/>
              </a:highlight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lphaLcPeriod"/>
            </a:pPr>
            <a:r>
              <a:rPr lang="en" sz="1400">
                <a:highlight>
                  <a:schemeClr val="dk1"/>
                </a:highlight>
              </a:rPr>
              <a:t>No Hardware Maintenance Cost</a:t>
            </a:r>
            <a:endParaRPr sz="1400">
              <a:highlight>
                <a:schemeClr val="dk1"/>
              </a:highlight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rabicPeriod"/>
            </a:pPr>
            <a:r>
              <a:rPr lang="en" sz="1400">
                <a:highlight>
                  <a:schemeClr val="dk1"/>
                </a:highlight>
              </a:rPr>
              <a:t>Accessibility</a:t>
            </a:r>
            <a:endParaRPr sz="1400">
              <a:highlight>
                <a:schemeClr val="dk1"/>
              </a:highlight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lphaLcPeriod"/>
            </a:pPr>
            <a:r>
              <a:rPr lang="en" sz="1400">
                <a:highlight>
                  <a:schemeClr val="dk1"/>
                </a:highlight>
              </a:rPr>
              <a:t>Global infrastructure</a:t>
            </a:r>
            <a:endParaRPr sz="1400">
              <a:highlight>
                <a:schemeClr val="dk1"/>
              </a:highlight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lphaLcPeriod"/>
            </a:pPr>
            <a:r>
              <a:rPr lang="en" sz="1400">
                <a:highlight>
                  <a:schemeClr val="dk1"/>
                </a:highlight>
              </a:rPr>
              <a:t>Ease of deployment</a:t>
            </a:r>
            <a:endParaRPr sz="1400">
              <a:highlight>
                <a:schemeClr val="dk1"/>
              </a:highlight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rabicPeriod"/>
            </a:pPr>
            <a:r>
              <a:rPr lang="en" sz="1400">
                <a:highlight>
                  <a:schemeClr val="dk1"/>
                </a:highlight>
              </a:rPr>
              <a:t>Scalability</a:t>
            </a:r>
            <a:endParaRPr sz="1400">
              <a:highlight>
                <a:schemeClr val="dk1"/>
              </a:highlight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lphaLcPeriod"/>
            </a:pPr>
            <a:r>
              <a:rPr lang="en" sz="1400">
                <a:highlight>
                  <a:schemeClr val="dk1"/>
                </a:highlight>
              </a:rPr>
              <a:t>Elasticity</a:t>
            </a:r>
            <a:endParaRPr sz="1400">
              <a:highlight>
                <a:schemeClr val="dk1"/>
              </a:highlight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lphaLcPeriod"/>
            </a:pPr>
            <a:r>
              <a:rPr lang="en" sz="1400">
                <a:highlight>
                  <a:schemeClr val="dk1"/>
                </a:highlight>
              </a:rPr>
              <a:t>Auto-scaling</a:t>
            </a:r>
            <a:endParaRPr sz="1400">
              <a:highlight>
                <a:schemeClr val="dk1"/>
              </a:highlight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rabicPeriod"/>
            </a:pPr>
            <a:r>
              <a:rPr lang="en" sz="1400">
                <a:highlight>
                  <a:schemeClr val="dk1"/>
                </a:highlight>
              </a:rPr>
              <a:t>Security</a:t>
            </a:r>
            <a:endParaRPr sz="1400">
              <a:highlight>
                <a:schemeClr val="dk1"/>
              </a:highlight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lphaLcPeriod"/>
            </a:pPr>
            <a:r>
              <a:rPr lang="en" sz="1400">
                <a:highlight>
                  <a:schemeClr val="dk1"/>
                </a:highlight>
              </a:rPr>
              <a:t>Built-in security features</a:t>
            </a:r>
            <a:endParaRPr sz="1400">
              <a:highlight>
                <a:schemeClr val="dk1"/>
              </a:highlight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rabicPeriod"/>
            </a:pPr>
            <a:r>
              <a:rPr lang="en" sz="1400">
                <a:highlight>
                  <a:schemeClr val="dk1"/>
                </a:highlight>
              </a:rPr>
              <a:t>Speed</a:t>
            </a:r>
            <a:endParaRPr sz="1400">
              <a:highlight>
                <a:schemeClr val="dk1"/>
              </a:highlight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lphaLcPeriod"/>
            </a:pPr>
            <a:r>
              <a:rPr lang="en" sz="1400">
                <a:highlight>
                  <a:schemeClr val="dk1"/>
                </a:highlight>
              </a:rPr>
              <a:t>Real-time Data</a:t>
            </a:r>
            <a:endParaRPr sz="1400">
              <a:highlight>
                <a:schemeClr val="dk1"/>
              </a:highlight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lphaLcPeriod"/>
            </a:pPr>
            <a:r>
              <a:rPr lang="en" sz="1400">
                <a:highlight>
                  <a:schemeClr val="dk1"/>
                </a:highlight>
              </a:rPr>
              <a:t>Fast provisioning</a:t>
            </a:r>
            <a:endParaRPr sz="1400">
              <a:highlight>
                <a:schemeClr val="dk1"/>
              </a:highlight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675" y="1528375"/>
            <a:ext cx="727100" cy="75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6325" y="1441149"/>
            <a:ext cx="907925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025" y="3450427"/>
            <a:ext cx="727088" cy="7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4573" y="3437250"/>
            <a:ext cx="639900" cy="75624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5302550" y="2491700"/>
            <a:ext cx="10548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S3 BUCKET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7469088" y="2488550"/>
            <a:ext cx="10548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REDSHIFT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7661925" y="4349413"/>
            <a:ext cx="10548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EC2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5354150" y="4345900"/>
            <a:ext cx="2213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LAMBDA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1244500" y="1464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Product Implementation</a:t>
            </a:r>
            <a:endParaRPr u="sng"/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76" y="2814950"/>
            <a:ext cx="4332549" cy="193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 rotWithShape="1">
          <a:blip r:embed="rId4">
            <a:alphaModFix/>
          </a:blip>
          <a:srcRect b="0" l="1384" r="34232" t="14871"/>
          <a:stretch/>
        </p:blipFill>
        <p:spPr>
          <a:xfrm>
            <a:off x="5257725" y="2593376"/>
            <a:ext cx="3588249" cy="20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 rotWithShape="1">
          <a:blip r:embed="rId5">
            <a:alphaModFix/>
          </a:blip>
          <a:srcRect b="0" l="18440" r="11231" t="55724"/>
          <a:stretch/>
        </p:blipFill>
        <p:spPr>
          <a:xfrm>
            <a:off x="4832226" y="661625"/>
            <a:ext cx="4219948" cy="1186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/>
          <p:nvPr/>
        </p:nvSpPr>
        <p:spPr>
          <a:xfrm>
            <a:off x="1010350" y="819300"/>
            <a:ext cx="3968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Lambda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S3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Redshift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7" name="Google Shape;207;p21"/>
          <p:cNvPicPr preferRelativeResize="0"/>
          <p:nvPr/>
        </p:nvPicPr>
        <p:blipFill rotWithShape="1">
          <a:blip r:embed="rId6">
            <a:alphaModFix/>
          </a:blip>
          <a:srcRect b="65037" l="0" r="0" t="0"/>
          <a:stretch/>
        </p:blipFill>
        <p:spPr>
          <a:xfrm>
            <a:off x="76200" y="661625"/>
            <a:ext cx="4627045" cy="118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8750" y="4322850"/>
            <a:ext cx="639891" cy="6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95995" y="1506300"/>
            <a:ext cx="685129" cy="6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88975" y="4322839"/>
            <a:ext cx="663199" cy="68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50475" y="1528375"/>
            <a:ext cx="583951" cy="66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/>
          <p:nvPr/>
        </p:nvSpPr>
        <p:spPr>
          <a:xfrm>
            <a:off x="285150" y="1983450"/>
            <a:ext cx="267600" cy="667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1"/>
          <p:cNvSpPr/>
          <p:nvPr/>
        </p:nvSpPr>
        <p:spPr>
          <a:xfrm rot="10800000">
            <a:off x="8193225" y="1978300"/>
            <a:ext cx="267600" cy="585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1"/>
          <p:cNvSpPr/>
          <p:nvPr/>
        </p:nvSpPr>
        <p:spPr>
          <a:xfrm rot="-5400000">
            <a:off x="4756025" y="3469950"/>
            <a:ext cx="267600" cy="667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1194963" y="1771750"/>
            <a:ext cx="20133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CSV FILE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5739738" y="4746025"/>
            <a:ext cx="20133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LAMBDA FUNCTION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1"/>
          <p:cNvSpPr txBox="1"/>
          <p:nvPr/>
        </p:nvSpPr>
        <p:spPr>
          <a:xfrm>
            <a:off x="5514488" y="1983450"/>
            <a:ext cx="20133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REDSHIFT DATABASE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1"/>
          <p:cNvSpPr txBox="1"/>
          <p:nvPr/>
        </p:nvSpPr>
        <p:spPr>
          <a:xfrm>
            <a:off x="1105238" y="4684325"/>
            <a:ext cx="20133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S3 BUCKET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